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258" r:id="rId8"/>
    <p:sldId id="259" r:id="rId9"/>
    <p:sldId id="260" r:id="rId10"/>
    <p:sldId id="261" r:id="rId11"/>
    <p:sldId id="262" r:id="rId12"/>
    <p:sldId id="263" r:id="rId13"/>
    <p:sldId id="264" r:id="rId14"/>
    <p:sldId id="299" r:id="rId15"/>
    <p:sldId id="265" r:id="rId16"/>
    <p:sldId id="268" r:id="rId17"/>
    <p:sldId id="300" r:id="rId18"/>
    <p:sldId id="266" r:id="rId19"/>
    <p:sldId id="267" r:id="rId20"/>
    <p:sldId id="269" r:id="rId21"/>
    <p:sldId id="271" r:id="rId22"/>
    <p:sldId id="272" r:id="rId23"/>
    <p:sldId id="273" r:id="rId24"/>
    <p:sldId id="274" r:id="rId25"/>
    <p:sldId id="275" r:id="rId26"/>
    <p:sldId id="276" r:id="rId27"/>
    <p:sldId id="277" r:id="rId28"/>
    <p:sldId id="278" r:id="rId29"/>
    <p:sldId id="301" r:id="rId30"/>
    <p:sldId id="279" r:id="rId31"/>
    <p:sldId id="302" r:id="rId32"/>
    <p:sldId id="280" r:id="rId33"/>
    <p:sldId id="281" r:id="rId34"/>
    <p:sldId id="282" r:id="rId35"/>
    <p:sldId id="283" r:id="rId36"/>
    <p:sldId id="284" r:id="rId37"/>
    <p:sldId id="285" r:id="rId38"/>
    <p:sldId id="286" r:id="rId39"/>
    <p:sldId id="287" r:id="rId40"/>
    <p:sldId id="288" r:id="rId41"/>
    <p:sldId id="289" r:id="rId42"/>
    <p:sldId id="290" r:id="rId43"/>
    <p:sldId id="298" r:id="rId44"/>
    <p:sldId id="291" r:id="rId45"/>
    <p:sldId id="292" r:id="rId46"/>
    <p:sldId id="293" r:id="rId47"/>
    <p:sldId id="303" r:id="rId48"/>
    <p:sldId id="294" r:id="rId49"/>
    <p:sldId id="295" r:id="rId50"/>
    <p:sldId id="296" r:id="rId51"/>
    <p:sldId id="297" r:id="rId5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81" autoAdjust="0"/>
    <p:restoredTop sz="59277" autoAdjust="0"/>
  </p:normalViewPr>
  <p:slideViewPr>
    <p:cSldViewPr snapToGrid="0">
      <p:cViewPr varScale="1">
        <p:scale>
          <a:sx n="56" d="100"/>
          <a:sy n="56" d="100"/>
        </p:scale>
        <p:origin x="232" y="824"/>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commentAuthors" Target="commentAuthors.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4.png>
</file>

<file path=ppt/media/image15.png>
</file>

<file path=ppt/media/image16.png>
</file>

<file path=ppt/media/image17.png>
</file>

<file path=ppt/media/image18.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git is installed and in the future if we want to setup a new workstation in the exact</a:t>
            </a:r>
            <a:r>
              <a:rPr lang="en-US" baseline="0" dirty="0" smtClean="0"/>
              <a:t> same way we can continue to use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342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Storing</a:t>
            </a:r>
            <a:r>
              <a:rPr lang="en-US" baseline="0" dirty="0" smtClean="0"/>
              <a:t> our recipes within a cookbook sounds like a better idea than storing them in a scripts directory. To prepare for the cookbook we are about to create and the other cookbooks we will also be creating today it would be a good idea to store them in shared directory.</a:t>
            </a:r>
          </a:p>
          <a:p>
            <a:endParaRPr lang="en-US" baseline="0" dirty="0" smtClean="0"/>
          </a:p>
          <a:p>
            <a:r>
              <a:rPr lang="en-US" baseline="0" dirty="0" smtClean="0"/>
              <a:t>Create a directory named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0027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a:t>
            </a:r>
            <a:r>
              <a:rPr lang="en-US" baseline="0" dirty="0" smtClean="0"/>
              <a:t> When you specify the command we provide the name of the cookbook with the proceeding cookbooks path. This is because we are in the home directory and we want the cookbook to be generated in the cookbooks directory we recently created.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a cookbooks directory and within it the workstation cookbook it is now time to move the setup recipe into the new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setup</a:t>
            </a:r>
            <a:r>
              <a:rPr lang="en-US" baseline="0" dirty="0" smtClean="0"/>
              <a:t> </a:t>
            </a:r>
            <a:r>
              <a:rPr lang="en-US" dirty="0" smtClean="0"/>
              <a:t>recipe to the workstation cookbook.</a:t>
            </a:r>
            <a:r>
              <a:rPr lang="en-US" baseline="0" dirty="0" smtClean="0"/>
              <a:t> This will place the recipe alongside the default recipe already present within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have the setup recipe in its new home within the workstation cookbook, it is time to start tracking the changes that we make to it by setting up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indent="0">
              <a:buFontTx/>
              <a:buNone/>
            </a:pPr>
            <a:r>
              <a:rPr lang="en-US" dirty="0" smtClean="0"/>
              <a:t>Instructor Note: This is the first</a:t>
            </a:r>
            <a:r>
              <a:rPr lang="en-US" baseline="0" dirty="0" smtClean="0"/>
              <a:t> time we are using the package resource without the action specified. Remind the learners that they have been doing the same thing for the file resource. When you specify no actions or parameters within the block, the block is no longer necessary.</a:t>
            </a:r>
            <a:endParaRPr lang="en-US" dirty="0" smtClean="0"/>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apply the recipe with 'chef-client'. We need to specify the partial path to the recipe file within the apache cookbook's recipe folder. This is quite a bit more text to type and one of those moments where you may find yourself using the shorter (-z) flag over specifying (--local-mode).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Setting the Web Server in a new cookbook with the resources you have defined and </a:t>
            </a:r>
            <a:r>
              <a:rPr lang="en-US" baseline="0" smtClean="0"/>
              <a:t>then applying it to the system demonstrates </a:t>
            </a:r>
            <a:r>
              <a:rPr lang="en-US" baseline="0" dirty="0" smtClean="0"/>
              <a:t>that you understand the fundamentals of Chef.</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chef-client to apply the updated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daringfireball.net/projects/markdown/synta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docs.chef.io/config_rb_metadata.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git-scm.com/book/en/v2/Getting-Started-Git-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microsoft.com/office/2007/relationships/hdphoto" Target="../media/hdphoto1.wdp"/><Relationship Id="rId6" Type="http://schemas.openxmlformats.org/officeDocument/2006/relationships/image" Target="../media/image16.png"/><Relationship Id="rId7" Type="http://schemas.microsoft.com/office/2007/relationships/hdphoto" Target="../media/hdphoto2.wdp"/><Relationship Id="rId8" Type="http://schemas.openxmlformats.org/officeDocument/2006/relationships/image" Target="../media/image17.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ü"/>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ü"/>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7621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q"/>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GL: Create a Cookbooks Directory</a:t>
            </a:r>
            <a:endParaRPr lang="en-US" dirty="0"/>
          </a:p>
        </p:txBody>
      </p:sp>
      <p:sp>
        <p:nvSpPr>
          <p:cNvPr id="4" name="Text Placeholder 3"/>
          <p:cNvSpPr>
            <a:spLocks noGrp="1"/>
          </p:cNvSpPr>
          <p:nvPr>
            <p:ph type="body" sz="quarter" idx="11"/>
          </p:nvPr>
        </p:nvSpPr>
        <p:spPr/>
        <p:txBody>
          <a:bodyPr/>
          <a:lstStyle/>
          <a:p>
            <a:r>
              <a:rPr lang="en-US" b="1" dirty="0" smtClean="0"/>
              <a:t>$ </a:t>
            </a:r>
            <a:r>
              <a:rPr lang="en-US" b="1" dirty="0" err="1" smtClean="0"/>
              <a:t>mkdir</a:t>
            </a:r>
            <a:r>
              <a:rPr lang="en-US" b="1" dirty="0" smtClean="0"/>
              <a:t> cookbooks</a:t>
            </a:r>
            <a:endParaRPr lang="en-US" b="1" dirty="0"/>
          </a:p>
        </p:txBody>
      </p:sp>
    </p:spTree>
    <p:extLst>
      <p:ext uri="{BB962C8B-B14F-4D97-AF65-F5344CB8AC3E}">
        <p14:creationId xmlns:p14="http://schemas.microsoft.com/office/powerpoint/2010/main" val="143826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err="1" smtClean="0"/>
              <a:t>UsaGL</a:t>
            </a:r>
            <a:r>
              <a:rPr lang="fr-FR" sz="2200" dirty="0" smtClean="0"/>
              <a:t>: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UsaGL</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17</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18</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cookbooks/workstation/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cookbooks/workstation/recipes/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smtClean="0"/>
              <a:t>Use </a:t>
            </a:r>
            <a:r>
              <a:rPr lang="en-US" sz="2667" dirty="0">
                <a:latin typeface="+mj-lt"/>
                <a:cs typeface="Courier New" panose="02070309020205020404" pitchFamily="49" charset="0"/>
              </a:rPr>
              <a:t>chef</a:t>
            </a:r>
            <a:r>
              <a:rPr lang="en-US" sz="2667" dirty="0"/>
              <a:t> to generate a </a:t>
            </a:r>
            <a:r>
              <a:rPr lang="en-US" sz="2667" dirty="0" smtClean="0"/>
              <a:t>cookbook</a:t>
            </a:r>
          </a:p>
          <a:p>
            <a:pPr marL="457200" indent="-457200">
              <a:buFont typeface="Wingdings" charset="2"/>
              <a:buChar char="q"/>
            </a:pPr>
            <a:r>
              <a:rPr lang="en-US" sz="2667" dirty="0" smtClean="0"/>
              <a:t>Move the setup recipe into the new cookbook</a:t>
            </a:r>
            <a:endParaRPr lang="en-US" sz="2667" dirty="0"/>
          </a:p>
          <a:p>
            <a:pPr marL="457189" indent="-457189">
              <a:buFont typeface="Wingdings" charset="2"/>
              <a:buChar char="q"/>
            </a:pPr>
            <a:r>
              <a:rPr lang="en-US" sz="2667" dirty="0"/>
              <a:t>Add </a:t>
            </a:r>
            <a:r>
              <a:rPr lang="en-US" sz="2667" dirty="0" smtClean="0"/>
              <a:t>the new </a:t>
            </a:r>
            <a:r>
              <a:rPr lang="en-US" sz="2667" dirty="0"/>
              <a:t>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11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600" dirty="0" smtClean="0"/>
              <a:t>$ mv </a:t>
            </a:r>
            <a:r>
              <a:rPr lang="en-US" sz="3600" dirty="0" err="1" smtClean="0"/>
              <a:t>setup.rb</a:t>
            </a:r>
            <a:r>
              <a:rPr lang="en-US" sz="3600" dirty="0" smtClean="0"/>
              <a:t> </a:t>
            </a:r>
            <a:r>
              <a:rPr lang="en-US" sz="3600" dirty="0" err="1" smtClean="0"/>
              <a:t>cookboks</a:t>
            </a:r>
            <a:r>
              <a:rPr lang="en-US" sz="3600" dirty="0" smtClean="0"/>
              <a:t>/workstation/recipes/</a:t>
            </a:r>
            <a:r>
              <a:rPr lang="en-US" sz="3600" dirty="0" err="1" smtClean="0"/>
              <a:t>setup.rb</a:t>
            </a:r>
            <a:endParaRPr lang="en-US" sz="3600"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de-DE" dirty="0" err="1"/>
              <a:t>cookbooks</a:t>
            </a:r>
            <a:r>
              <a:rPr lang="de-DE" dirty="0"/>
              <a:t>/</a:t>
            </a:r>
            <a:r>
              <a:rPr lang="de-DE" dirty="0" err="1"/>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a:t>unit</a:t>
            </a:r>
            <a:endParaRPr lang="de-DE" dirty="0"/>
          </a:p>
          <a:p>
            <a:r>
              <a:rPr lang="de-DE" dirty="0"/>
              <a:t>│       └── </a:t>
            </a:r>
            <a:r>
              <a:rPr lang="de-DE" dirty="0" err="1"/>
              <a:t>recipes</a:t>
            </a:r>
            <a:endParaRPr lang="de-DE" dirty="0"/>
          </a:p>
          <a:p>
            <a:r>
              <a:rPr lang="de-DE" dirty="0"/>
              <a:t>│           └── </a:t>
            </a:r>
            <a:r>
              <a:rPr lang="de-DE" dirty="0" err="1" smtClean="0"/>
              <a:t>default_spec.rb</a:t>
            </a:r>
            <a:endParaRPr lang="de-DE" dirty="0"/>
          </a:p>
        </p:txBody>
      </p:sp>
      <p:sp>
        <p:nvSpPr>
          <p:cNvPr id="3" name="Title 2"/>
          <p:cNvSpPr>
            <a:spLocks noGrp="1"/>
          </p:cNvSpPr>
          <p:nvPr>
            <p:ph type="title"/>
          </p:nvPr>
        </p:nvSpPr>
        <p:spPr/>
        <p:txBody>
          <a:bodyPr/>
          <a:lstStyle/>
          <a:p>
            <a:r>
              <a:rPr lang="en-US" dirty="0" smtClean="0"/>
              <a:t>GL: Verify the Cookbook has the Recipe</a:t>
            </a:r>
            <a:endParaRPr lang="en-US" dirty="0"/>
          </a:p>
        </p:txBody>
      </p:sp>
      <p:sp>
        <p:nvSpPr>
          <p:cNvPr id="4" name="Text Placeholder 3"/>
          <p:cNvSpPr>
            <a:spLocks noGrp="1"/>
          </p:cNvSpPr>
          <p:nvPr>
            <p:ph type="body" sz="quarter" idx="11"/>
          </p:nvPr>
        </p:nvSpPr>
        <p:spPr/>
        <p:txBody>
          <a:bodyPr/>
          <a:lstStyle/>
          <a:p>
            <a:r>
              <a:rPr lang="en-US" b="1" dirty="0" smtClean="0"/>
              <a:t>$ tree cookbooks/workstation</a:t>
            </a:r>
            <a:endParaRPr lang="en-US" b="1" dirty="0"/>
          </a:p>
        </p:txBody>
      </p:sp>
      <p:sp>
        <p:nvSpPr>
          <p:cNvPr id="5" name="Rectangle 4"/>
          <p:cNvSpPr/>
          <p:nvPr/>
        </p:nvSpPr>
        <p:spPr bwMode="auto">
          <a:xfrm>
            <a:off x="1117025" y="5655190"/>
            <a:ext cx="14417959" cy="42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6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ü"/>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control</a:t>
            </a:r>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GL: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sz="2000" dirty="0"/>
              <a:t>Reinitialized existing Git repository in /home/chef</a:t>
            </a:r>
            <a:r>
              <a:rPr lang="en-US" sz="2000" dirty="0" smtClean="0"/>
              <a:t>/cookbooks/workstation</a:t>
            </a:r>
            <a:r>
              <a:rPr lang="en-US" sz="2000" dirty="0"/>
              <a:t>/.git/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git commit -m "Initial </a:t>
            </a:r>
            <a:r>
              <a:rPr lang="en-US" dirty="0" smtClean="0"/>
              <a:t>commit"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35</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GL: Return to the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chef-client</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directory[/home/chef/cookbooks/apache] action create</a:t>
            </a:r>
          </a:p>
          <a:p>
            <a:r>
              <a:rPr lang="en-US" sz="2300" dirty="0"/>
              <a:t>    - create new directory /home/chef/cookbooks/apache</a:t>
            </a:r>
          </a:p>
          <a:p>
            <a:r>
              <a:rPr lang="en-US" sz="2300" dirty="0"/>
              <a:t>  * template[/home/chef/cookbooks/apache/</a:t>
            </a:r>
            <a:r>
              <a:rPr lang="en-US" sz="2300" dirty="0" err="1"/>
              <a:t>metadata.rb</a:t>
            </a:r>
            <a:r>
              <a:rPr lang="en-US" sz="2300" dirty="0"/>
              <a:t>] action </a:t>
            </a:r>
            <a:r>
              <a:rPr lang="en-US" sz="2300" dirty="0" err="1"/>
              <a:t>create_if_missing</a:t>
            </a:r>
            <a:endParaRPr lang="en-US" sz="2300" dirty="0"/>
          </a:p>
          <a:p>
            <a:r>
              <a:rPr lang="en-US" sz="2300" dirty="0"/>
              <a:t>    - create new file /home/chef/cookbooks/apache/</a:t>
            </a:r>
            <a:r>
              <a:rPr lang="en-US" sz="2300" dirty="0" err="1"/>
              <a:t>metadata.rb</a:t>
            </a:r>
            <a:endParaRPr lang="en-US" sz="2300" dirty="0"/>
          </a:p>
          <a:p>
            <a:r>
              <a:rPr lang="en-US" sz="2300" dirty="0"/>
              <a:t>    - update content in file /home/chef/cookbooks/apache/</a:t>
            </a:r>
            <a:r>
              <a:rPr lang="en-US" sz="2300" dirty="0" err="1"/>
              <a:t>metadata.rb</a:t>
            </a:r>
            <a:r>
              <a:rPr lang="en-US" sz="2300" dirty="0"/>
              <a:t> from none to 37ed5f</a:t>
            </a:r>
          </a:p>
          <a:p>
            <a:r>
              <a:rPr lang="en-US" sz="2300" dirty="0"/>
              <a:t>    (diff output suppressed by </a:t>
            </a:r>
            <a:r>
              <a:rPr lang="en-US" sz="2300" dirty="0" err="1"/>
              <a:t>config</a:t>
            </a:r>
            <a:r>
              <a:rPr lang="en-US" sz="2300" dirty="0"/>
              <a:t>)</a:t>
            </a:r>
          </a:p>
          <a:p>
            <a:r>
              <a:rPr lang="en-US" sz="2300" dirty="0"/>
              <a:t>  * template[/home/chef/cookbooks/apache/</a:t>
            </a:r>
            <a:r>
              <a:rPr lang="en-US" sz="2300" dirty="0" err="1"/>
              <a:t>README.md</a:t>
            </a:r>
            <a:r>
              <a:rPr lang="en-US" sz="2300" dirty="0"/>
              <a:t>] action </a:t>
            </a:r>
            <a:r>
              <a:rPr lang="en-US" sz="2300" dirty="0" err="1"/>
              <a:t>create_if_missing</a:t>
            </a:r>
            <a:endParaRPr lang="en-US" sz="2300" dirty="0"/>
          </a:p>
          <a:p>
            <a:r>
              <a:rPr lang="en-US" sz="2300" dirty="0"/>
              <a:t>    - create new file /home/chef/cookbooks/apache/</a:t>
            </a:r>
            <a:r>
              <a:rPr lang="en-US" sz="2300" dirty="0" err="1"/>
              <a:t>README.md</a:t>
            </a:r>
            <a:endParaRPr lang="en-US" sz="2300" dirty="0"/>
          </a:p>
          <a:p>
            <a:r>
              <a:rPr lang="en-US" sz="2300" dirty="0"/>
              <a:t>    - update content in file /home/chef/cookbooks/apache/</a:t>
            </a:r>
            <a:r>
              <a:rPr lang="en-US" sz="2300" dirty="0" err="1"/>
              <a:t>README.md</a:t>
            </a:r>
            <a:r>
              <a:rPr lang="en-US" sz="2300" dirty="0"/>
              <a:t> from none to 5c3d3a</a:t>
            </a:r>
          </a:p>
          <a:p>
            <a:r>
              <a:rPr lang="en-US" sz="2300" dirty="0"/>
              <a:t>    (diff output suppressed by </a:t>
            </a:r>
            <a:r>
              <a:rPr lang="en-US" sz="2300" dirty="0" err="1"/>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cookbooks/apache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smtClean="0"/>
              <a:t>Compiling Cookbooks...</a:t>
            </a:r>
          </a:p>
          <a:p>
            <a:r>
              <a:rPr lang="en-US" sz="2300" dirty="0" smtClean="0"/>
              <a:t>Recipe: </a:t>
            </a:r>
            <a:r>
              <a:rPr lang="en-US" sz="2300" dirty="0" err="1" smtClean="0"/>
              <a:t>code_generator</a:t>
            </a:r>
            <a:r>
              <a:rPr lang="en-US" sz="2300" dirty="0" smtClean="0"/>
              <a:t>::recipe</a:t>
            </a:r>
          </a:p>
          <a:p>
            <a:r>
              <a:rPr lang="en-US" sz="2300" dirty="0" smtClean="0"/>
              <a:t>  * directory[cookbooks/apache/spec/unit/recipes] action create (up to date)</a:t>
            </a:r>
          </a:p>
          <a:p>
            <a:r>
              <a:rPr lang="en-US" sz="2300" dirty="0" smtClean="0"/>
              <a:t>  * </a:t>
            </a:r>
            <a:r>
              <a:rPr lang="en-US" sz="2300" dirty="0" err="1" smtClean="0"/>
              <a:t>cookbook_file</a:t>
            </a:r>
            <a:r>
              <a:rPr lang="en-US" sz="2300" dirty="0" smtClean="0"/>
              <a:t>[cookbooks/apache/spec/</a:t>
            </a:r>
            <a:r>
              <a:rPr lang="en-US" sz="2300" dirty="0" err="1" smtClean="0"/>
              <a:t>spec_helper.rb</a:t>
            </a:r>
            <a:r>
              <a:rPr lang="en-US" sz="2300" dirty="0" smtClean="0"/>
              <a:t>] action </a:t>
            </a:r>
            <a:r>
              <a:rPr lang="en-US" sz="2300" dirty="0" err="1" smtClean="0"/>
              <a:t>create_if_missing</a:t>
            </a:r>
            <a:r>
              <a:rPr lang="en-US" sz="2300" dirty="0" smtClean="0"/>
              <a:t> (up to date)</a:t>
            </a:r>
          </a:p>
          <a:p>
            <a:r>
              <a:rPr lang="en-US" sz="2300" dirty="0" smtClean="0"/>
              <a:t>  * template[cookbooks/apache/spec/unit/recipes/</a:t>
            </a:r>
            <a:r>
              <a:rPr lang="en-US" sz="2300" dirty="0" err="1" smtClean="0"/>
              <a:t>server_spec.rb</a:t>
            </a:r>
            <a:r>
              <a:rPr lang="en-US" sz="2300" dirty="0" smtClean="0"/>
              <a:t>] action </a:t>
            </a:r>
            <a:r>
              <a:rPr lang="en-US" sz="2300" dirty="0" err="1" smtClean="0"/>
              <a:t>create_if_missing</a:t>
            </a:r>
            <a:endParaRPr lang="en-US" sz="2300" dirty="0" smtClean="0"/>
          </a:p>
          <a:p>
            <a:r>
              <a:rPr lang="en-US" sz="2300" dirty="0" smtClean="0"/>
              <a:t>    - create new file cookbooks/apache/spec/unit/recipes/</a:t>
            </a:r>
            <a:r>
              <a:rPr lang="en-US" sz="2300" dirty="0" err="1" smtClean="0"/>
              <a:t>server_spec.rb</a:t>
            </a:r>
            <a:endParaRPr lang="en-US" sz="2300" dirty="0" smtClean="0"/>
          </a:p>
          <a:p>
            <a:r>
              <a:rPr lang="en-US" sz="2300" dirty="0" smtClean="0"/>
              <a:t>    - update content in file cookbooks/apache/spec/unit/recipes/</a:t>
            </a:r>
            <a:r>
              <a:rPr lang="en-US" sz="2300" dirty="0" err="1" smtClean="0"/>
              <a:t>server_spec.rb</a:t>
            </a:r>
            <a:r>
              <a:rPr lang="en-US" sz="2300" dirty="0" smtClean="0"/>
              <a:t> from none to a43970</a:t>
            </a:r>
          </a:p>
          <a:p>
            <a:r>
              <a:rPr lang="en-US" sz="2300" dirty="0" smtClean="0"/>
              <a:t>    (diff output suppressed by </a:t>
            </a:r>
            <a:r>
              <a:rPr lang="en-US" sz="2300" dirty="0" err="1" smtClean="0"/>
              <a:t>config</a:t>
            </a:r>
            <a:r>
              <a:rPr lang="en-US" sz="2300" dirty="0" smtClean="0"/>
              <a:t>)</a:t>
            </a:r>
          </a:p>
          <a:p>
            <a:r>
              <a:rPr lang="en-US" sz="2300" dirty="0" smtClean="0"/>
              <a:t>  * template[cookbooks/apache/recipes/</a:t>
            </a:r>
            <a:r>
              <a:rPr lang="en-US" sz="2300" dirty="0" err="1" smtClean="0"/>
              <a:t>server.rb</a:t>
            </a:r>
            <a:r>
              <a:rPr lang="en-US" sz="2300" dirty="0" smtClean="0"/>
              <a:t>] action create</a:t>
            </a:r>
          </a:p>
          <a:p>
            <a:r>
              <a:rPr lang="en-US" sz="2300" dirty="0" smtClean="0"/>
              <a:t>    - create new file cookbooks/apache/recipes/</a:t>
            </a:r>
            <a:r>
              <a:rPr lang="en-US" sz="2300" dirty="0" err="1" smtClean="0"/>
              <a:t>server.rb</a:t>
            </a:r>
            <a:endParaRPr lang="en-US" sz="2300" dirty="0" smtClean="0"/>
          </a:p>
          <a:p>
            <a:r>
              <a:rPr lang="en-US" sz="2300" dirty="0" smtClean="0"/>
              <a:t>    - update content in file cookbooks/apache/recipes/</a:t>
            </a:r>
            <a:r>
              <a:rPr lang="en-US" sz="2300" dirty="0" err="1" smtClean="0"/>
              <a:t>server.rb</a:t>
            </a:r>
            <a:r>
              <a:rPr lang="en-US" sz="2300" dirty="0" smtClean="0"/>
              <a:t> from none to 3d6b92</a:t>
            </a:r>
          </a:p>
          <a:p>
            <a:r>
              <a:rPr lang="en-US" sz="2300" dirty="0" smtClean="0"/>
              <a:t>    (diff output suppressed by </a:t>
            </a:r>
            <a:r>
              <a:rPr lang="en-US" sz="2300" dirty="0" err="1" smtClean="0"/>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recipe cookbooks/apache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en-US" dirty="0" smtClean="0">
                <a:solidFill>
                  <a:schemeClr val="tx1">
                    <a:lumMod val="75000"/>
                  </a:schemeClr>
                </a:solidFill>
              </a:rPr>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Converging 3 resources</a:t>
            </a:r>
          </a:p>
          <a:p>
            <a:r>
              <a:rPr lang="en-US" sz="2200" dirty="0"/>
              <a:t>Recipe: @</a:t>
            </a:r>
            <a:r>
              <a:rPr lang="en-US" sz="2200" dirty="0" err="1"/>
              <a:t>recipe_files</a:t>
            </a:r>
            <a:r>
              <a:rPr lang="en-US" sz="2200" dirty="0"/>
              <a:t>::/home/chef/cookbooks/apache/recipes/</a:t>
            </a:r>
            <a:r>
              <a:rPr lang="en-US" sz="2200" dirty="0" err="1"/>
              <a:t>server.rb</a:t>
            </a:r>
            <a:endParaRPr lang="en-US" sz="2200" dirty="0"/>
          </a:p>
          <a:p>
            <a:r>
              <a:rPr lang="en-US" sz="2200" dirty="0"/>
              <a:t>  * </a:t>
            </a:r>
            <a:r>
              <a:rPr lang="en-US" sz="2200" dirty="0" err="1"/>
              <a:t>yum_package</a:t>
            </a:r>
            <a:r>
              <a:rPr lang="en-US" sz="2200" dirty="0"/>
              <a:t>[</a:t>
            </a:r>
            <a:r>
              <a:rPr lang="en-US" sz="2200" dirty="0" err="1"/>
              <a:t>httpd</a:t>
            </a:r>
            <a:r>
              <a:rPr lang="en-US" sz="2200" dirty="0"/>
              <a:t>] action install</a:t>
            </a:r>
          </a:p>
          <a:p>
            <a:r>
              <a:rPr lang="en-US" sz="2200" dirty="0"/>
              <a:t>    - install version 2.2.15-47.el6.centos.3 of package </a:t>
            </a:r>
            <a:r>
              <a:rPr lang="en-US" sz="2200" dirty="0" err="1"/>
              <a:t>httpd</a:t>
            </a:r>
            <a:endParaRPr lang="en-US" sz="2200" dirty="0"/>
          </a:p>
          <a:p>
            <a:r>
              <a:rPr lang="en-US" sz="2200" dirty="0"/>
              <a:t>  * file[/</a:t>
            </a:r>
            <a:r>
              <a:rPr lang="en-US" sz="2200" dirty="0" err="1"/>
              <a:t>var</a:t>
            </a:r>
            <a:r>
              <a:rPr lang="en-US" sz="2200" dirty="0"/>
              <a:t>/www/html/</a:t>
            </a:r>
            <a:r>
              <a:rPr lang="en-US" sz="2200" dirty="0" err="1"/>
              <a:t>index.html</a:t>
            </a:r>
            <a:r>
              <a:rPr lang="en-US" sz="2200" dirty="0"/>
              <a:t>] action create</a:t>
            </a:r>
          </a:p>
          <a:p>
            <a:r>
              <a:rPr lang="en-US" sz="2200" dirty="0"/>
              <a:t>    - create new file /</a:t>
            </a:r>
            <a:r>
              <a:rPr lang="en-US" sz="2200" dirty="0" err="1"/>
              <a:t>var</a:t>
            </a:r>
            <a:r>
              <a:rPr lang="en-US" sz="2200" dirty="0"/>
              <a:t>/www/html/</a:t>
            </a:r>
            <a:r>
              <a:rPr lang="en-US" sz="2200" dirty="0" err="1"/>
              <a:t>index.html</a:t>
            </a:r>
            <a:endParaRPr lang="en-US" sz="2200" dirty="0"/>
          </a:p>
          <a:p>
            <a:r>
              <a:rPr lang="en-US" sz="2200" dirty="0"/>
              <a:t>    - update content in file /</a:t>
            </a:r>
            <a:r>
              <a:rPr lang="en-US" sz="2200" dirty="0" err="1"/>
              <a:t>var</a:t>
            </a:r>
            <a:r>
              <a:rPr lang="en-US" sz="2200" dirty="0"/>
              <a:t>/www/html/</a:t>
            </a:r>
            <a:r>
              <a:rPr lang="en-US" sz="2200" dirty="0" err="1"/>
              <a:t>index.html</a:t>
            </a:r>
            <a:r>
              <a:rPr lang="en-US" sz="2200" dirty="0"/>
              <a:t> from none to 17d291</a:t>
            </a:r>
          </a:p>
          <a:p>
            <a:r>
              <a:rPr lang="en-US" sz="2200" dirty="0"/>
              <a:t>    --- /</a:t>
            </a:r>
            <a:r>
              <a:rPr lang="en-US" sz="2200" dirty="0" err="1"/>
              <a:t>var</a:t>
            </a:r>
            <a:r>
              <a:rPr lang="en-US" sz="2200" dirty="0"/>
              <a:t>/www/html/</a:t>
            </a:r>
            <a:r>
              <a:rPr lang="en-US" sz="2200" dirty="0" err="1"/>
              <a:t>index.html</a:t>
            </a:r>
            <a:r>
              <a:rPr lang="en-US" sz="2200" dirty="0"/>
              <a:t>	2016-02-24 21:41:45.494844958 +0000</a:t>
            </a:r>
          </a:p>
          <a:p>
            <a:r>
              <a:rPr lang="en-US" sz="2200" dirty="0"/>
              <a:t>    +++ /</a:t>
            </a:r>
            <a:r>
              <a:rPr lang="en-US" sz="2200" dirty="0" err="1"/>
              <a:t>var</a:t>
            </a:r>
            <a:r>
              <a:rPr lang="en-US" sz="2200" dirty="0"/>
              <a:t>/www/html/.index.html20160224-10036-6y8on7	2016-02-24 21:41:45.493844958 +0000</a:t>
            </a:r>
          </a:p>
          <a:p>
            <a:r>
              <a:rPr lang="en-US" sz="2200" dirty="0"/>
              <a:t>    @@ -1 +1,2 @@</a:t>
            </a:r>
          </a:p>
          <a:p>
            <a:r>
              <a:rPr lang="en-US" sz="2200" dirty="0"/>
              <a:t>    +&lt;h1&gt;Hello, world!&lt;/h1&gt;</a:t>
            </a:r>
          </a:p>
          <a:p>
            <a:r>
              <a:rPr lang="en-US" sz="2200" dirty="0"/>
              <a:t>  * service[</a:t>
            </a:r>
            <a:r>
              <a:rPr lang="en-US" sz="2200" dirty="0" err="1"/>
              <a:t>httpd</a:t>
            </a:r>
            <a:r>
              <a:rPr lang="en-US" sz="2200" dirty="0"/>
              <a:t>] action enable</a:t>
            </a:r>
          </a:p>
          <a:p>
            <a:r>
              <a:rPr lang="en-US" sz="2200" dirty="0"/>
              <a:t>    - enable service service[</a:t>
            </a:r>
            <a:r>
              <a:rPr lang="en-US" sz="2200" dirty="0" err="1"/>
              <a:t>httpd</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chef-client -z cookbooks/apache/recipes/</a:t>
            </a:r>
            <a:r>
              <a:rPr lang="en-US" sz="3200" dirty="0" err="1" smtClean="0"/>
              <a:t>server.rb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200" indent="-457200">
              <a:lnSpc>
                <a:spcPct val="120000"/>
              </a:lnSpc>
              <a:buFont typeface="Wingdings" charset="2"/>
              <a:buChar char="ü"/>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200" indent="-457200">
              <a:lnSpc>
                <a:spcPct val="120000"/>
              </a:lnSpc>
              <a:buFont typeface="Wingdings" charset="2"/>
              <a:buChar char="ü"/>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200" indent="-457200">
              <a:lnSpc>
                <a:spcPct val="120000"/>
              </a:lnSpc>
              <a:buFont typeface="Wingdings" charset="2"/>
              <a:buChar char="ü"/>
            </a:pPr>
            <a:r>
              <a:rPr lang="en-US" sz="3200" dirty="0" smtClean="0"/>
              <a:t>Apply the recipe with </a:t>
            </a:r>
            <a:r>
              <a:rPr lang="en-US" sz="3200" dirty="0" smtClean="0">
                <a:latin typeface="+mj-lt"/>
                <a:cs typeface="Courier New" panose="02070309020205020404" pitchFamily="49" charset="0"/>
              </a:rPr>
              <a:t>chef-client</a:t>
            </a:r>
          </a:p>
          <a:p>
            <a:pPr marL="457200" indent="-457200">
              <a:lnSpc>
                <a:spcPct val="120000"/>
              </a:lnSpc>
              <a:buFont typeface="Wingdings" charset="2"/>
              <a:buChar char="ü"/>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5462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git commit -m "Initial </a:t>
            </a:r>
            <a:r>
              <a:rPr lang="en-US" dirty="0" smtClean="0">
                <a:latin typeface="+mj-lt"/>
              </a:rPr>
              <a:t>commit"</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a:t>
            </a:r>
            <a:r>
              <a:rPr lang="en-US" dirty="0" smtClean="0"/>
              <a:t>setup{,.`</a:t>
            </a:r>
            <a:r>
              <a:rPr lang="en-US" dirty="0"/>
              <a:t>date +%</a:t>
            </a:r>
            <a:r>
              <a:rPr lang="en-US" dirty="0" err="1"/>
              <a:t>Y%m%d%H%M</a:t>
            </a:r>
            <a:r>
              <a:rPr lang="en-US" dirty="0"/>
              <a:t>`}</a:t>
            </a:r>
          </a:p>
          <a:p>
            <a:r>
              <a:rPr lang="en-US" dirty="0" smtClean="0"/>
              <a:t>or</a:t>
            </a:r>
          </a:p>
          <a:p>
            <a:r>
              <a:rPr lang="en-US" dirty="0"/>
              <a:t>$ </a:t>
            </a:r>
            <a:r>
              <a:rPr lang="en-US" dirty="0" err="1"/>
              <a:t>cp</a:t>
            </a:r>
            <a:r>
              <a:rPr lang="en-US" dirty="0"/>
              <a:t> </a:t>
            </a:r>
            <a:r>
              <a:rPr lang="en-US" dirty="0" smtClean="0"/>
              <a:t>setup{,.`</a:t>
            </a:r>
            <a:r>
              <a:rPr lang="en-US" dirty="0"/>
              <a:t>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p>
          <a:p>
            <a:endParaRPr lang="en-US" dirty="0" smtClean="0"/>
          </a:p>
          <a:p>
            <a:r>
              <a:rPr lang="en-US" dirty="0" smtClean="0"/>
              <a:t>package </a:t>
            </a:r>
            <a:r>
              <a:rPr lang="uk-UA" dirty="0" smtClean="0"/>
              <a:t>'</a:t>
            </a:r>
            <a:r>
              <a:rPr lang="en-US" dirty="0" smtClean="0"/>
              <a:t>git</a:t>
            </a:r>
            <a:r>
              <a:rPr lang="uk-UA" dirty="0" smtClean="0"/>
              <a:t>'</a:t>
            </a:r>
            <a:r>
              <a:rPr lang="en-US" dirty="0" smtClean="0"/>
              <a:t> do</a:t>
            </a:r>
          </a:p>
          <a:p>
            <a:r>
              <a:rPr lang="en-US" dirty="0"/>
              <a:t> </a:t>
            </a:r>
            <a:r>
              <a:rPr lang="en-US" dirty="0" smtClean="0"/>
              <a:t> action :install</a:t>
            </a:r>
          </a:p>
          <a:p>
            <a:r>
              <a:rPr lang="en-US" dirty="0" smtClean="0"/>
              <a:t>end</a:t>
            </a:r>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21104" y="5089552"/>
            <a:ext cx="14404273" cy="1311248"/>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Converging 4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a:t>
            </a:r>
            <a:r>
              <a:rPr lang="en-US" dirty="0" err="1"/>
              <a:t>cowsay</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[git] action install</a:t>
            </a:r>
          </a:p>
          <a:p>
            <a:r>
              <a:rPr lang="en-US" dirty="0"/>
              <a:t>    - install version 1.7.1-3.el6_4.1 of package git</a:t>
            </a:r>
          </a:p>
          <a:p>
            <a:r>
              <a:rPr lang="en-US" dirty="0"/>
              <a:t>  * file[/</a:t>
            </a:r>
            <a:r>
              <a:rPr lang="en-US" dirty="0" err="1"/>
              <a:t>etc</a:t>
            </a:r>
            <a:r>
              <a:rPr lang="en-US" dirty="0"/>
              <a:t>/</a:t>
            </a:r>
            <a:r>
              <a:rPr lang="en-US" dirty="0" err="1"/>
              <a:t>motd</a:t>
            </a:r>
            <a:r>
              <a:rPr lang="en-US" dirty="0"/>
              <a:t>] action create (up to date)</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a:t>
            </a:r>
            <a:r>
              <a:rPr lang="en-US" dirty="0" err="1" smtClean="0"/>
              <a:t>setup.rb</a:t>
            </a:r>
            <a:endParaRPr lang="en-US" dirty="0"/>
          </a:p>
        </p:txBody>
      </p:sp>
      <p:sp>
        <p:nvSpPr>
          <p:cNvPr id="5" name="Rectangle 4"/>
          <p:cNvSpPr/>
          <p:nvPr/>
        </p:nvSpPr>
        <p:spPr bwMode="auto">
          <a:xfrm>
            <a:off x="1107217" y="4195015"/>
            <a:ext cx="14417959" cy="10170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15089</TotalTime>
  <Words>4930</Words>
  <Application>Microsoft Macintosh PowerPoint</Application>
  <PresentationFormat>Custom</PresentationFormat>
  <Paragraphs>651</Paragraphs>
  <Slides>47</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Lab: Install git</vt:lpstr>
      <vt:lpstr>GL: Create a Cookbook</vt:lpstr>
      <vt:lpstr>Cookbooks</vt:lpstr>
      <vt:lpstr>GL: Create a Cookbooks Directory</vt:lpstr>
      <vt:lpstr>What is 'chef'?</vt:lpstr>
      <vt:lpstr>What can 'chef' do?</vt:lpstr>
      <vt:lpstr>What Can 'chef generate'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Create a Cookbook</vt:lpstr>
      <vt:lpstr>GL: Copy the Recipe into the Cookbook</vt:lpstr>
      <vt:lpstr>GL: Verify the Cookbook has the Recipe</vt:lpstr>
      <vt:lpstr>Group Exercise: Version Control</vt:lpstr>
      <vt:lpstr>GL: Move into the Cookbook Directory</vt:lpstr>
      <vt:lpstr>GL: Initialize the Directory as a git Repository</vt:lpstr>
      <vt:lpstr>GL: Use 'git add' to Stage Files to be Committed</vt:lpstr>
      <vt:lpstr>Staging Area</vt:lpstr>
      <vt:lpstr>GL: Use 'git status' to View the Staged Files</vt:lpstr>
      <vt:lpstr>GL: Use 'git commit' to Save the Staged Changes</vt:lpstr>
      <vt:lpstr>Git Version Control</vt:lpstr>
      <vt:lpstr>GL: Return to the Home Directory</vt:lpstr>
      <vt:lpstr>Lab: Setting up a Web Server</vt:lpstr>
      <vt:lpstr>Lab: Create a Cookbook</vt:lpstr>
      <vt:lpstr>Lab: Create a Cookbook</vt:lpstr>
      <vt:lpstr>Lab: Create the Server Recipe</vt:lpstr>
      <vt:lpstr>Lab: Apply the Server Recipe</vt:lpstr>
      <vt:lpstr>Lab: Verify That the Website is Available</vt:lpstr>
      <vt:lpstr>Lab: Setting up a Web Server</vt:lpstr>
      <vt:lpstr>GL: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1989</cp:revision>
  <cp:lastPrinted>2015-02-07T23:49:10Z</cp:lastPrinted>
  <dcterms:created xsi:type="dcterms:W3CDTF">2012-09-13T17:36:07Z</dcterms:created>
  <dcterms:modified xsi:type="dcterms:W3CDTF">2016-02-28T19:33:14Z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